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75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6EE529-A423-46A1-BFBD-AEB77A5CFE4A}" type="doc">
      <dgm:prSet loTypeId="urn:microsoft.com/office/officeart/2005/8/layout/radial1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9044B31-040E-4A43-B067-60D788604A3D}">
      <dgm:prSet phldrT="[Text]"/>
      <dgm:spPr/>
      <dgm:t>
        <a:bodyPr/>
        <a:lstStyle/>
        <a:p>
          <a:r>
            <a:rPr lang="en-US" dirty="0" smtClean="0"/>
            <a:t>YOU</a:t>
          </a:r>
          <a:endParaRPr lang="en-US" dirty="0"/>
        </a:p>
      </dgm:t>
    </dgm:pt>
    <dgm:pt modelId="{5AB07B2B-50B1-48EC-B31C-C9662783C9B2}" type="parTrans" cxnId="{D0B1A7D3-EAA7-493D-9DDF-75AB1F5AF00A}">
      <dgm:prSet/>
      <dgm:spPr/>
      <dgm:t>
        <a:bodyPr/>
        <a:lstStyle/>
        <a:p>
          <a:endParaRPr lang="en-US"/>
        </a:p>
      </dgm:t>
    </dgm:pt>
    <dgm:pt modelId="{B458DE77-BEA3-492C-AFA5-C10602BE6330}" type="sibTrans" cxnId="{D0B1A7D3-EAA7-493D-9DDF-75AB1F5AF00A}">
      <dgm:prSet/>
      <dgm:spPr/>
      <dgm:t>
        <a:bodyPr/>
        <a:lstStyle/>
        <a:p>
          <a:endParaRPr lang="en-US"/>
        </a:p>
      </dgm:t>
    </dgm:pt>
    <dgm:pt modelId="{E0FD6BDD-E1F9-4195-A485-217F9E836CFF}">
      <dgm:prSet phldrT="[Text]"/>
      <dgm:spPr/>
      <dgm:t>
        <a:bodyPr/>
        <a:lstStyle/>
        <a:p>
          <a:r>
            <a:rPr lang="en-US" dirty="0" smtClean="0"/>
            <a:t>Little </a:t>
          </a:r>
          <a:r>
            <a:rPr lang="en-US" dirty="0" smtClean="0"/>
            <a:t>Capital</a:t>
          </a:r>
          <a:endParaRPr lang="en-US" dirty="0"/>
        </a:p>
      </dgm:t>
    </dgm:pt>
    <dgm:pt modelId="{F650D467-C618-412B-91C1-0EB20F482132}" type="parTrans" cxnId="{F2CDF562-1249-40FA-93A5-C368FF2DF3F5}">
      <dgm:prSet/>
      <dgm:spPr/>
      <dgm:t>
        <a:bodyPr/>
        <a:lstStyle/>
        <a:p>
          <a:endParaRPr lang="en-US"/>
        </a:p>
      </dgm:t>
    </dgm:pt>
    <dgm:pt modelId="{4FC327E5-12A9-4421-8433-AD09D0C54EFD}" type="sibTrans" cxnId="{F2CDF562-1249-40FA-93A5-C368FF2DF3F5}">
      <dgm:prSet/>
      <dgm:spPr/>
      <dgm:t>
        <a:bodyPr/>
        <a:lstStyle/>
        <a:p>
          <a:endParaRPr lang="en-US"/>
        </a:p>
      </dgm:t>
    </dgm:pt>
    <dgm:pt modelId="{58823D30-AD45-4C89-A75E-619647E4CA32}">
      <dgm:prSet phldrT="[Text]"/>
      <dgm:spPr/>
      <dgm:t>
        <a:bodyPr/>
        <a:lstStyle/>
        <a:p>
          <a:r>
            <a:rPr lang="en-US" dirty="0" smtClean="0"/>
            <a:t>Zoning Laws</a:t>
          </a:r>
          <a:endParaRPr lang="en-US" dirty="0"/>
        </a:p>
      </dgm:t>
    </dgm:pt>
    <dgm:pt modelId="{B6017D4F-EA68-406D-887A-7F62D481CF78}" type="parTrans" cxnId="{D3725031-E341-4586-8278-29A176D171E2}">
      <dgm:prSet/>
      <dgm:spPr/>
      <dgm:t>
        <a:bodyPr/>
        <a:lstStyle/>
        <a:p>
          <a:endParaRPr lang="en-US"/>
        </a:p>
      </dgm:t>
    </dgm:pt>
    <dgm:pt modelId="{C78012DB-7AC7-4BFD-9C36-204FDE28BFEE}" type="sibTrans" cxnId="{D3725031-E341-4586-8278-29A176D171E2}">
      <dgm:prSet/>
      <dgm:spPr/>
      <dgm:t>
        <a:bodyPr/>
        <a:lstStyle/>
        <a:p>
          <a:endParaRPr lang="en-US"/>
        </a:p>
      </dgm:t>
    </dgm:pt>
    <dgm:pt modelId="{7EEF5423-4232-4334-A632-B4F277CF95B3}">
      <dgm:prSet phldrT="[Text]"/>
      <dgm:spPr/>
      <dgm:t>
        <a:bodyPr/>
        <a:lstStyle/>
        <a:p>
          <a:r>
            <a:rPr lang="en-US" dirty="0" smtClean="0"/>
            <a:t>State Licensing</a:t>
          </a:r>
          <a:endParaRPr lang="en-US" dirty="0"/>
        </a:p>
      </dgm:t>
    </dgm:pt>
    <dgm:pt modelId="{8AF8FC02-C27F-4EAB-B8B3-A46B4FAEDA0E}" type="parTrans" cxnId="{7B8294C3-ACFD-45E8-947C-8826B66CFBFE}">
      <dgm:prSet/>
      <dgm:spPr/>
      <dgm:t>
        <a:bodyPr/>
        <a:lstStyle/>
        <a:p>
          <a:endParaRPr lang="en-US"/>
        </a:p>
      </dgm:t>
    </dgm:pt>
    <dgm:pt modelId="{48E157AD-A231-496B-8A3C-1041A74CBFE4}" type="sibTrans" cxnId="{7B8294C3-ACFD-45E8-947C-8826B66CFBFE}">
      <dgm:prSet/>
      <dgm:spPr/>
      <dgm:t>
        <a:bodyPr/>
        <a:lstStyle/>
        <a:p>
          <a:endParaRPr lang="en-US"/>
        </a:p>
      </dgm:t>
    </dgm:pt>
    <dgm:pt modelId="{723B0979-4540-44BE-940B-4DA60C786AAD}">
      <dgm:prSet phldrT="[Text]"/>
      <dgm:spPr/>
      <dgm:t>
        <a:bodyPr/>
        <a:lstStyle/>
        <a:p>
          <a:r>
            <a:rPr lang="en-US" dirty="0" smtClean="0"/>
            <a:t>Limited Legal Obligation</a:t>
          </a:r>
          <a:endParaRPr lang="en-US" dirty="0"/>
        </a:p>
      </dgm:t>
    </dgm:pt>
    <dgm:pt modelId="{BDB02E1F-1D1F-45F5-8090-67EC8AB00094}" type="parTrans" cxnId="{D4CE0CEB-A960-4F7B-A3B4-FF12843C22B2}">
      <dgm:prSet/>
      <dgm:spPr/>
      <dgm:t>
        <a:bodyPr/>
        <a:lstStyle/>
        <a:p>
          <a:endParaRPr lang="en-US"/>
        </a:p>
      </dgm:t>
    </dgm:pt>
    <dgm:pt modelId="{9A6559DD-7F71-4714-9193-08876AA6B3D0}" type="sibTrans" cxnId="{D4CE0CEB-A960-4F7B-A3B4-FF12843C22B2}">
      <dgm:prSet/>
      <dgm:spPr/>
      <dgm:t>
        <a:bodyPr/>
        <a:lstStyle/>
        <a:p>
          <a:endParaRPr lang="en-US"/>
        </a:p>
      </dgm:t>
    </dgm:pt>
    <dgm:pt modelId="{0D8E0BC3-62B7-4CB7-AA59-3F8AE372AB35}" type="pres">
      <dgm:prSet presAssocID="{646EE529-A423-46A1-BFBD-AEB77A5CFE4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E0C657-5329-46A7-8DFF-E01102BDA033}" type="pres">
      <dgm:prSet presAssocID="{D9044B31-040E-4A43-B067-60D788604A3D}" presName="centerShape" presStyleLbl="node0" presStyleIdx="0" presStyleCnt="1"/>
      <dgm:spPr/>
      <dgm:t>
        <a:bodyPr/>
        <a:lstStyle/>
        <a:p>
          <a:endParaRPr lang="en-US"/>
        </a:p>
      </dgm:t>
    </dgm:pt>
    <dgm:pt modelId="{71CE0553-00D6-4D5C-8073-6F0CB80D71C4}" type="pres">
      <dgm:prSet presAssocID="{F650D467-C618-412B-91C1-0EB20F482132}" presName="Name9" presStyleLbl="parChTrans1D2" presStyleIdx="0" presStyleCnt="4"/>
      <dgm:spPr/>
      <dgm:t>
        <a:bodyPr/>
        <a:lstStyle/>
        <a:p>
          <a:endParaRPr lang="en-US"/>
        </a:p>
      </dgm:t>
    </dgm:pt>
    <dgm:pt modelId="{52E00CEC-9F6C-443A-A9B2-40B6843561AC}" type="pres">
      <dgm:prSet presAssocID="{F650D467-C618-412B-91C1-0EB20F482132}" presName="connTx" presStyleLbl="parChTrans1D2" presStyleIdx="0" presStyleCnt="4"/>
      <dgm:spPr/>
      <dgm:t>
        <a:bodyPr/>
        <a:lstStyle/>
        <a:p>
          <a:endParaRPr lang="en-US"/>
        </a:p>
      </dgm:t>
    </dgm:pt>
    <dgm:pt modelId="{C2ED93ED-D965-469C-8E1F-A7C5FD7ED45E}" type="pres">
      <dgm:prSet presAssocID="{E0FD6BDD-E1F9-4195-A485-217F9E836CF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45ED87-DD95-492E-B7AE-333EBFC1D758}" type="pres">
      <dgm:prSet presAssocID="{B6017D4F-EA68-406D-887A-7F62D481CF78}" presName="Name9" presStyleLbl="parChTrans1D2" presStyleIdx="1" presStyleCnt="4"/>
      <dgm:spPr/>
      <dgm:t>
        <a:bodyPr/>
        <a:lstStyle/>
        <a:p>
          <a:endParaRPr lang="en-US"/>
        </a:p>
      </dgm:t>
    </dgm:pt>
    <dgm:pt modelId="{D2696BDD-6774-4193-98AD-38B8E069096F}" type="pres">
      <dgm:prSet presAssocID="{B6017D4F-EA68-406D-887A-7F62D481CF78}" presName="connTx" presStyleLbl="parChTrans1D2" presStyleIdx="1" presStyleCnt="4"/>
      <dgm:spPr/>
      <dgm:t>
        <a:bodyPr/>
        <a:lstStyle/>
        <a:p>
          <a:endParaRPr lang="en-US"/>
        </a:p>
      </dgm:t>
    </dgm:pt>
    <dgm:pt modelId="{DDE58201-1544-4474-A4AD-0378860A818D}" type="pres">
      <dgm:prSet presAssocID="{58823D30-AD45-4C89-A75E-619647E4CA3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8C0E54-4F59-4E31-BDDE-81AC0A6314AC}" type="pres">
      <dgm:prSet presAssocID="{8AF8FC02-C27F-4EAB-B8B3-A46B4FAEDA0E}" presName="Name9" presStyleLbl="parChTrans1D2" presStyleIdx="2" presStyleCnt="4"/>
      <dgm:spPr/>
      <dgm:t>
        <a:bodyPr/>
        <a:lstStyle/>
        <a:p>
          <a:endParaRPr lang="en-US"/>
        </a:p>
      </dgm:t>
    </dgm:pt>
    <dgm:pt modelId="{08243E8D-837A-40C5-8DCC-CDEE122A3B48}" type="pres">
      <dgm:prSet presAssocID="{8AF8FC02-C27F-4EAB-B8B3-A46B4FAEDA0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ABF00BFB-464B-4463-894B-B398C39E2CA3}" type="pres">
      <dgm:prSet presAssocID="{7EEF5423-4232-4334-A632-B4F277CF95B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FA612-0FBC-443C-9CE2-FA27AC695B6B}" type="pres">
      <dgm:prSet presAssocID="{BDB02E1F-1D1F-45F5-8090-67EC8AB00094}" presName="Name9" presStyleLbl="parChTrans1D2" presStyleIdx="3" presStyleCnt="4"/>
      <dgm:spPr/>
      <dgm:t>
        <a:bodyPr/>
        <a:lstStyle/>
        <a:p>
          <a:endParaRPr lang="en-US"/>
        </a:p>
      </dgm:t>
    </dgm:pt>
    <dgm:pt modelId="{886823AE-CACC-459F-BA87-12515CCEBDFD}" type="pres">
      <dgm:prSet presAssocID="{BDB02E1F-1D1F-45F5-8090-67EC8AB00094}" presName="connTx" presStyleLbl="parChTrans1D2" presStyleIdx="3" presStyleCnt="4"/>
      <dgm:spPr/>
      <dgm:t>
        <a:bodyPr/>
        <a:lstStyle/>
        <a:p>
          <a:endParaRPr lang="en-US"/>
        </a:p>
      </dgm:t>
    </dgm:pt>
    <dgm:pt modelId="{B32E46F6-8DD8-4E6D-A5CD-612AA2B6D03C}" type="pres">
      <dgm:prSet presAssocID="{723B0979-4540-44BE-940B-4DA60C786AA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1537BF-4DC8-4CA3-BF3D-3E4C8271C3F5}" type="presOf" srcId="{E0FD6BDD-E1F9-4195-A485-217F9E836CFF}" destId="{C2ED93ED-D965-469C-8E1F-A7C5FD7ED45E}" srcOrd="0" destOrd="0" presId="urn:microsoft.com/office/officeart/2005/8/layout/radial1"/>
    <dgm:cxn modelId="{3880B8D3-C489-4705-BF87-7F3617FB7E9A}" type="presOf" srcId="{B6017D4F-EA68-406D-887A-7F62D481CF78}" destId="{D2696BDD-6774-4193-98AD-38B8E069096F}" srcOrd="1" destOrd="0" presId="urn:microsoft.com/office/officeart/2005/8/layout/radial1"/>
    <dgm:cxn modelId="{C0662680-02D3-4884-B2DA-C4E91E1A113A}" type="presOf" srcId="{646EE529-A423-46A1-BFBD-AEB77A5CFE4A}" destId="{0D8E0BC3-62B7-4CB7-AA59-3F8AE372AB35}" srcOrd="0" destOrd="0" presId="urn:microsoft.com/office/officeart/2005/8/layout/radial1"/>
    <dgm:cxn modelId="{D3725031-E341-4586-8278-29A176D171E2}" srcId="{D9044B31-040E-4A43-B067-60D788604A3D}" destId="{58823D30-AD45-4C89-A75E-619647E4CA32}" srcOrd="1" destOrd="0" parTransId="{B6017D4F-EA68-406D-887A-7F62D481CF78}" sibTransId="{C78012DB-7AC7-4BFD-9C36-204FDE28BFEE}"/>
    <dgm:cxn modelId="{FDD017E0-B346-4576-8A1D-BA3624EC32B5}" type="presOf" srcId="{BDB02E1F-1D1F-45F5-8090-67EC8AB00094}" destId="{68CFA612-0FBC-443C-9CE2-FA27AC695B6B}" srcOrd="0" destOrd="0" presId="urn:microsoft.com/office/officeart/2005/8/layout/radial1"/>
    <dgm:cxn modelId="{5FB9AFD3-ADD6-4D76-84FE-22934E0F600A}" type="presOf" srcId="{723B0979-4540-44BE-940B-4DA60C786AAD}" destId="{B32E46F6-8DD8-4E6D-A5CD-612AA2B6D03C}" srcOrd="0" destOrd="0" presId="urn:microsoft.com/office/officeart/2005/8/layout/radial1"/>
    <dgm:cxn modelId="{CCDAF5FD-BEB7-44A3-BD4D-F2844077658F}" type="presOf" srcId="{8AF8FC02-C27F-4EAB-B8B3-A46B4FAEDA0E}" destId="{B88C0E54-4F59-4E31-BDDE-81AC0A6314AC}" srcOrd="0" destOrd="0" presId="urn:microsoft.com/office/officeart/2005/8/layout/radial1"/>
    <dgm:cxn modelId="{BC41EBD2-20E1-4F8F-A210-89F1E0E7D29C}" type="presOf" srcId="{BDB02E1F-1D1F-45F5-8090-67EC8AB00094}" destId="{886823AE-CACC-459F-BA87-12515CCEBDFD}" srcOrd="1" destOrd="0" presId="urn:microsoft.com/office/officeart/2005/8/layout/radial1"/>
    <dgm:cxn modelId="{7145571F-11FA-4260-B8B8-1AC47F7F1A9E}" type="presOf" srcId="{F650D467-C618-412B-91C1-0EB20F482132}" destId="{71CE0553-00D6-4D5C-8073-6F0CB80D71C4}" srcOrd="0" destOrd="0" presId="urn:microsoft.com/office/officeart/2005/8/layout/radial1"/>
    <dgm:cxn modelId="{374C220F-9B9A-4655-BC86-0A5EDB8FA70C}" type="presOf" srcId="{58823D30-AD45-4C89-A75E-619647E4CA32}" destId="{DDE58201-1544-4474-A4AD-0378860A818D}" srcOrd="0" destOrd="0" presId="urn:microsoft.com/office/officeart/2005/8/layout/radial1"/>
    <dgm:cxn modelId="{49AE13A5-162C-4FF0-9135-73C2C87E03BA}" type="presOf" srcId="{F650D467-C618-412B-91C1-0EB20F482132}" destId="{52E00CEC-9F6C-443A-A9B2-40B6843561AC}" srcOrd="1" destOrd="0" presId="urn:microsoft.com/office/officeart/2005/8/layout/radial1"/>
    <dgm:cxn modelId="{2929619F-17B8-4E9A-8EDA-A5278AD9A36C}" type="presOf" srcId="{B6017D4F-EA68-406D-887A-7F62D481CF78}" destId="{A845ED87-DD95-492E-B7AE-333EBFC1D758}" srcOrd="0" destOrd="0" presId="urn:microsoft.com/office/officeart/2005/8/layout/radial1"/>
    <dgm:cxn modelId="{F2CDF562-1249-40FA-93A5-C368FF2DF3F5}" srcId="{D9044B31-040E-4A43-B067-60D788604A3D}" destId="{E0FD6BDD-E1F9-4195-A485-217F9E836CFF}" srcOrd="0" destOrd="0" parTransId="{F650D467-C618-412B-91C1-0EB20F482132}" sibTransId="{4FC327E5-12A9-4421-8433-AD09D0C54EFD}"/>
    <dgm:cxn modelId="{C68817CE-D5EF-4ED5-B584-E50B50CF2D18}" type="presOf" srcId="{8AF8FC02-C27F-4EAB-B8B3-A46B4FAEDA0E}" destId="{08243E8D-837A-40C5-8DCC-CDEE122A3B48}" srcOrd="1" destOrd="0" presId="urn:microsoft.com/office/officeart/2005/8/layout/radial1"/>
    <dgm:cxn modelId="{D65FE116-04B2-4BB1-86BE-257B86CB5371}" type="presOf" srcId="{D9044B31-040E-4A43-B067-60D788604A3D}" destId="{2FE0C657-5329-46A7-8DFF-E01102BDA033}" srcOrd="0" destOrd="0" presId="urn:microsoft.com/office/officeart/2005/8/layout/radial1"/>
    <dgm:cxn modelId="{D0B1A7D3-EAA7-493D-9DDF-75AB1F5AF00A}" srcId="{646EE529-A423-46A1-BFBD-AEB77A5CFE4A}" destId="{D9044B31-040E-4A43-B067-60D788604A3D}" srcOrd="0" destOrd="0" parTransId="{5AB07B2B-50B1-48EC-B31C-C9662783C9B2}" sibTransId="{B458DE77-BEA3-492C-AFA5-C10602BE6330}"/>
    <dgm:cxn modelId="{D4CE0CEB-A960-4F7B-A3B4-FF12843C22B2}" srcId="{D9044B31-040E-4A43-B067-60D788604A3D}" destId="{723B0979-4540-44BE-940B-4DA60C786AAD}" srcOrd="3" destOrd="0" parTransId="{BDB02E1F-1D1F-45F5-8090-67EC8AB00094}" sibTransId="{9A6559DD-7F71-4714-9193-08876AA6B3D0}"/>
    <dgm:cxn modelId="{7B8294C3-ACFD-45E8-947C-8826B66CFBFE}" srcId="{D9044B31-040E-4A43-B067-60D788604A3D}" destId="{7EEF5423-4232-4334-A632-B4F277CF95B3}" srcOrd="2" destOrd="0" parTransId="{8AF8FC02-C27F-4EAB-B8B3-A46B4FAEDA0E}" sibTransId="{48E157AD-A231-496B-8A3C-1041A74CBFE4}"/>
    <dgm:cxn modelId="{BC35596C-9F88-435C-8093-AE8834D7EA9F}" type="presOf" srcId="{7EEF5423-4232-4334-A632-B4F277CF95B3}" destId="{ABF00BFB-464B-4463-894B-B398C39E2CA3}" srcOrd="0" destOrd="0" presId="urn:microsoft.com/office/officeart/2005/8/layout/radial1"/>
    <dgm:cxn modelId="{AAA76084-09C4-4AF5-8F9E-B55F4C07F4C2}" type="presParOf" srcId="{0D8E0BC3-62B7-4CB7-AA59-3F8AE372AB35}" destId="{2FE0C657-5329-46A7-8DFF-E01102BDA033}" srcOrd="0" destOrd="0" presId="urn:microsoft.com/office/officeart/2005/8/layout/radial1"/>
    <dgm:cxn modelId="{37CA3278-8959-497A-B8BD-A180C544961E}" type="presParOf" srcId="{0D8E0BC3-62B7-4CB7-AA59-3F8AE372AB35}" destId="{71CE0553-00D6-4D5C-8073-6F0CB80D71C4}" srcOrd="1" destOrd="0" presId="urn:microsoft.com/office/officeart/2005/8/layout/radial1"/>
    <dgm:cxn modelId="{0720EA9A-4933-4178-BFD0-188A29EEA412}" type="presParOf" srcId="{71CE0553-00D6-4D5C-8073-6F0CB80D71C4}" destId="{52E00CEC-9F6C-443A-A9B2-40B6843561AC}" srcOrd="0" destOrd="0" presId="urn:microsoft.com/office/officeart/2005/8/layout/radial1"/>
    <dgm:cxn modelId="{873F6A54-CBBB-457E-963A-1BAFCA6166BB}" type="presParOf" srcId="{0D8E0BC3-62B7-4CB7-AA59-3F8AE372AB35}" destId="{C2ED93ED-D965-469C-8E1F-A7C5FD7ED45E}" srcOrd="2" destOrd="0" presId="urn:microsoft.com/office/officeart/2005/8/layout/radial1"/>
    <dgm:cxn modelId="{10733430-EBA2-44C9-A5F6-A9318B07A264}" type="presParOf" srcId="{0D8E0BC3-62B7-4CB7-AA59-3F8AE372AB35}" destId="{A845ED87-DD95-492E-B7AE-333EBFC1D758}" srcOrd="3" destOrd="0" presId="urn:microsoft.com/office/officeart/2005/8/layout/radial1"/>
    <dgm:cxn modelId="{16C8D28E-4A09-48F2-AB6F-C4024D2A63BF}" type="presParOf" srcId="{A845ED87-DD95-492E-B7AE-333EBFC1D758}" destId="{D2696BDD-6774-4193-98AD-38B8E069096F}" srcOrd="0" destOrd="0" presId="urn:microsoft.com/office/officeart/2005/8/layout/radial1"/>
    <dgm:cxn modelId="{669D4E21-AF5B-4141-B5CD-24961A52DB48}" type="presParOf" srcId="{0D8E0BC3-62B7-4CB7-AA59-3F8AE372AB35}" destId="{DDE58201-1544-4474-A4AD-0378860A818D}" srcOrd="4" destOrd="0" presId="urn:microsoft.com/office/officeart/2005/8/layout/radial1"/>
    <dgm:cxn modelId="{60E15657-2E87-4A17-9979-E1148E40F27F}" type="presParOf" srcId="{0D8E0BC3-62B7-4CB7-AA59-3F8AE372AB35}" destId="{B88C0E54-4F59-4E31-BDDE-81AC0A6314AC}" srcOrd="5" destOrd="0" presId="urn:microsoft.com/office/officeart/2005/8/layout/radial1"/>
    <dgm:cxn modelId="{759E48EE-065E-4B78-A28F-59ADBC3BA06F}" type="presParOf" srcId="{B88C0E54-4F59-4E31-BDDE-81AC0A6314AC}" destId="{08243E8D-837A-40C5-8DCC-CDEE122A3B48}" srcOrd="0" destOrd="0" presId="urn:microsoft.com/office/officeart/2005/8/layout/radial1"/>
    <dgm:cxn modelId="{78428CD0-97C1-4195-870D-D41463F82695}" type="presParOf" srcId="{0D8E0BC3-62B7-4CB7-AA59-3F8AE372AB35}" destId="{ABF00BFB-464B-4463-894B-B398C39E2CA3}" srcOrd="6" destOrd="0" presId="urn:microsoft.com/office/officeart/2005/8/layout/radial1"/>
    <dgm:cxn modelId="{E800D0A9-B7C0-4A9C-9DF4-6C34774F5401}" type="presParOf" srcId="{0D8E0BC3-62B7-4CB7-AA59-3F8AE372AB35}" destId="{68CFA612-0FBC-443C-9CE2-FA27AC695B6B}" srcOrd="7" destOrd="0" presId="urn:microsoft.com/office/officeart/2005/8/layout/radial1"/>
    <dgm:cxn modelId="{12ABA084-BBB1-4CD8-B24E-DCA0FFE22390}" type="presParOf" srcId="{68CFA612-0FBC-443C-9CE2-FA27AC695B6B}" destId="{886823AE-CACC-459F-BA87-12515CCEBDFD}" srcOrd="0" destOrd="0" presId="urn:microsoft.com/office/officeart/2005/8/layout/radial1"/>
    <dgm:cxn modelId="{A4AE4049-36BF-42BB-AF1D-06C277068AFC}" type="presParOf" srcId="{0D8E0BC3-62B7-4CB7-AA59-3F8AE372AB35}" destId="{B32E46F6-8DD8-4E6D-A5CD-612AA2B6D03C}" srcOrd="8" destOrd="0" presId="urn:microsoft.com/office/officeart/2005/8/layout/radial1"/>
  </dgm:cxnLst>
  <dgm:bg>
    <a:effectLst>
      <a:glow rad="101600">
        <a:schemeClr val="accent6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813A95-E51B-48F6-819D-117425FFFD13}" type="doc">
      <dgm:prSet loTypeId="urn:microsoft.com/office/officeart/2005/8/layout/arrow4" loCatId="relationship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BB02CE2-9D88-4988-AE55-56CD0224AC32}">
      <dgm:prSet phldrT="[Text]"/>
      <dgm:spPr/>
      <dgm:t>
        <a:bodyPr/>
        <a:lstStyle/>
        <a:p>
          <a:r>
            <a:rPr lang="en-US" dirty="0" smtClean="0"/>
            <a:t>Best Case</a:t>
          </a:r>
          <a:endParaRPr lang="en-US" dirty="0"/>
        </a:p>
      </dgm:t>
    </dgm:pt>
    <dgm:pt modelId="{2372A8B5-2ABA-4019-9911-7FB226094BDD}" type="parTrans" cxnId="{7ADCDC31-AF59-4616-92E8-5D6EC2E45B76}">
      <dgm:prSet/>
      <dgm:spPr/>
      <dgm:t>
        <a:bodyPr/>
        <a:lstStyle/>
        <a:p>
          <a:endParaRPr lang="en-US"/>
        </a:p>
      </dgm:t>
    </dgm:pt>
    <dgm:pt modelId="{5BBB9A48-0071-4E16-A59D-CAB5F2D493F5}" type="sibTrans" cxnId="{7ADCDC31-AF59-4616-92E8-5D6EC2E45B76}">
      <dgm:prSet/>
      <dgm:spPr/>
      <dgm:t>
        <a:bodyPr/>
        <a:lstStyle/>
        <a:p>
          <a:endParaRPr lang="en-US"/>
        </a:p>
      </dgm:t>
    </dgm:pt>
    <dgm:pt modelId="{45E5647F-664D-4F4A-8F1C-D2222E843582}">
      <dgm:prSet phldrT="[Text]"/>
      <dgm:spPr/>
      <dgm:t>
        <a:bodyPr/>
        <a:lstStyle/>
        <a:p>
          <a:r>
            <a:rPr lang="en-US" dirty="0" smtClean="0"/>
            <a:t>Worst Case</a:t>
          </a:r>
          <a:endParaRPr lang="en-US" dirty="0"/>
        </a:p>
      </dgm:t>
    </dgm:pt>
    <dgm:pt modelId="{0544F2D4-F831-460C-9F27-A80DDC708126}" type="parTrans" cxnId="{5B067FBC-A5BB-409B-8BBC-6CF0C460A685}">
      <dgm:prSet/>
      <dgm:spPr/>
      <dgm:t>
        <a:bodyPr/>
        <a:lstStyle/>
        <a:p>
          <a:endParaRPr lang="en-US"/>
        </a:p>
      </dgm:t>
    </dgm:pt>
    <dgm:pt modelId="{52870619-0E88-4303-8CE0-1BCE3EA059D6}" type="sibTrans" cxnId="{5B067FBC-A5BB-409B-8BBC-6CF0C460A685}">
      <dgm:prSet/>
      <dgm:spPr/>
      <dgm:t>
        <a:bodyPr/>
        <a:lstStyle/>
        <a:p>
          <a:endParaRPr lang="en-US"/>
        </a:p>
      </dgm:t>
    </dgm:pt>
    <dgm:pt modelId="{7B86ADE0-3B31-46D2-B497-0E0786FDCDF6}" type="pres">
      <dgm:prSet presAssocID="{76813A95-E51B-48F6-819D-117425FFFD1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3A9C48-5DE1-482C-A943-EF7B1D765053}" type="pres">
      <dgm:prSet presAssocID="{7BB02CE2-9D88-4988-AE55-56CD0224AC32}" presName="upArrow" presStyleLbl="node1" presStyleIdx="0" presStyleCnt="2"/>
      <dgm:spPr/>
    </dgm:pt>
    <dgm:pt modelId="{9C14A3F8-0A32-4521-AAAB-3A5EDC6F6BA6}" type="pres">
      <dgm:prSet presAssocID="{7BB02CE2-9D88-4988-AE55-56CD0224AC32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25C7B1-F3FF-43D9-834D-265BEBFFED78}" type="pres">
      <dgm:prSet presAssocID="{45E5647F-664D-4F4A-8F1C-D2222E843582}" presName="downArrow" presStyleLbl="node1" presStyleIdx="1" presStyleCnt="2"/>
      <dgm:spPr/>
    </dgm:pt>
    <dgm:pt modelId="{A365392B-72CD-49E1-89E7-32D65F688247}" type="pres">
      <dgm:prSet presAssocID="{45E5647F-664D-4F4A-8F1C-D2222E843582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DCDC31-AF59-4616-92E8-5D6EC2E45B76}" srcId="{76813A95-E51B-48F6-819D-117425FFFD13}" destId="{7BB02CE2-9D88-4988-AE55-56CD0224AC32}" srcOrd="0" destOrd="0" parTransId="{2372A8B5-2ABA-4019-9911-7FB226094BDD}" sibTransId="{5BBB9A48-0071-4E16-A59D-CAB5F2D493F5}"/>
    <dgm:cxn modelId="{9C5CEBF3-3E6B-4BDC-A41D-4ACFB57C5C27}" type="presOf" srcId="{76813A95-E51B-48F6-819D-117425FFFD13}" destId="{7B86ADE0-3B31-46D2-B497-0E0786FDCDF6}" srcOrd="0" destOrd="0" presId="urn:microsoft.com/office/officeart/2005/8/layout/arrow4"/>
    <dgm:cxn modelId="{A8A632D0-8778-4C42-BD3F-B1F89EC6E9D6}" type="presOf" srcId="{7BB02CE2-9D88-4988-AE55-56CD0224AC32}" destId="{9C14A3F8-0A32-4521-AAAB-3A5EDC6F6BA6}" srcOrd="0" destOrd="0" presId="urn:microsoft.com/office/officeart/2005/8/layout/arrow4"/>
    <dgm:cxn modelId="{7DA09E42-C765-4C7D-B393-BC3BAF192CDC}" type="presOf" srcId="{45E5647F-664D-4F4A-8F1C-D2222E843582}" destId="{A365392B-72CD-49E1-89E7-32D65F688247}" srcOrd="0" destOrd="0" presId="urn:microsoft.com/office/officeart/2005/8/layout/arrow4"/>
    <dgm:cxn modelId="{5B067FBC-A5BB-409B-8BBC-6CF0C460A685}" srcId="{76813A95-E51B-48F6-819D-117425FFFD13}" destId="{45E5647F-664D-4F4A-8F1C-D2222E843582}" srcOrd="1" destOrd="0" parTransId="{0544F2D4-F831-460C-9F27-A80DDC708126}" sibTransId="{52870619-0E88-4303-8CE0-1BCE3EA059D6}"/>
    <dgm:cxn modelId="{111FF797-4F13-41E4-B464-D9B7CCAFAE88}" type="presParOf" srcId="{7B86ADE0-3B31-46D2-B497-0E0786FDCDF6}" destId="{403A9C48-5DE1-482C-A943-EF7B1D765053}" srcOrd="0" destOrd="0" presId="urn:microsoft.com/office/officeart/2005/8/layout/arrow4"/>
    <dgm:cxn modelId="{BF858A5E-B6A6-4AC1-96F0-2679063C8B1B}" type="presParOf" srcId="{7B86ADE0-3B31-46D2-B497-0E0786FDCDF6}" destId="{9C14A3F8-0A32-4521-AAAB-3A5EDC6F6BA6}" srcOrd="1" destOrd="0" presId="urn:microsoft.com/office/officeart/2005/8/layout/arrow4"/>
    <dgm:cxn modelId="{FE64A8E9-9117-47FA-B38C-951EC70755FF}" type="presParOf" srcId="{7B86ADE0-3B31-46D2-B497-0E0786FDCDF6}" destId="{E425C7B1-F3FF-43D9-834D-265BEBFFED78}" srcOrd="2" destOrd="0" presId="urn:microsoft.com/office/officeart/2005/8/layout/arrow4"/>
    <dgm:cxn modelId="{21BF54E1-3ABC-4832-93B2-65997A432774}" type="presParOf" srcId="{7B86ADE0-3B31-46D2-B497-0E0786FDCDF6}" destId="{A365392B-72CD-49E1-89E7-32D65F68824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260A18-1008-41F7-BDC8-70021F16E4A0}" type="doc">
      <dgm:prSet loTypeId="urn:microsoft.com/office/officeart/2005/8/layout/equation1" loCatId="relationship" qsTypeId="urn:microsoft.com/office/officeart/2005/8/quickstyle/3d6" qsCatId="3D" csTypeId="urn:microsoft.com/office/officeart/2005/8/colors/colorful3" csCatId="colorful" phldr="1"/>
      <dgm:spPr/>
    </dgm:pt>
    <dgm:pt modelId="{6BC3D990-B0F5-46B0-99D1-432CDD43DDB3}">
      <dgm:prSet phldrT="[Text]"/>
      <dgm:spPr/>
      <dgm:t>
        <a:bodyPr/>
        <a:lstStyle/>
        <a:p>
          <a:r>
            <a:rPr lang="en-US" dirty="0" smtClean="0"/>
            <a:t>Limited Capital</a:t>
          </a:r>
          <a:endParaRPr lang="en-US" dirty="0"/>
        </a:p>
      </dgm:t>
    </dgm:pt>
    <dgm:pt modelId="{CA6A3831-2637-41B9-82B1-61CDF425F1FB}" type="parTrans" cxnId="{DC92A00E-F341-4B58-9DA3-C52957E26706}">
      <dgm:prSet/>
      <dgm:spPr/>
      <dgm:t>
        <a:bodyPr/>
        <a:lstStyle/>
        <a:p>
          <a:endParaRPr lang="en-US"/>
        </a:p>
      </dgm:t>
    </dgm:pt>
    <dgm:pt modelId="{DC9C025E-67B3-4E60-A889-CA323248C46D}" type="sibTrans" cxnId="{DC92A00E-F341-4B58-9DA3-C52957E26706}">
      <dgm:prSet/>
      <dgm:spPr/>
      <dgm:t>
        <a:bodyPr/>
        <a:lstStyle/>
        <a:p>
          <a:endParaRPr lang="en-US"/>
        </a:p>
      </dgm:t>
    </dgm:pt>
    <dgm:pt modelId="{16459A0E-2A0D-43EC-B88F-75005BD268A7}">
      <dgm:prSet phldrT="[Text]"/>
      <dgm:spPr/>
      <dgm:t>
        <a:bodyPr/>
        <a:lstStyle/>
        <a:p>
          <a:r>
            <a:rPr lang="en-US" dirty="0" smtClean="0"/>
            <a:t>Limited Collateral</a:t>
          </a:r>
          <a:endParaRPr lang="en-US" dirty="0"/>
        </a:p>
      </dgm:t>
    </dgm:pt>
    <dgm:pt modelId="{F02D74D5-5E39-495F-BBDA-4A85FF382B90}" type="parTrans" cxnId="{E1780DA4-9582-4012-BCAB-40B0544EABF2}">
      <dgm:prSet/>
      <dgm:spPr/>
      <dgm:t>
        <a:bodyPr/>
        <a:lstStyle/>
        <a:p>
          <a:endParaRPr lang="en-US"/>
        </a:p>
      </dgm:t>
    </dgm:pt>
    <dgm:pt modelId="{63E6571D-770C-47C9-97DA-F4DCA5C3908E}" type="sibTrans" cxnId="{E1780DA4-9582-4012-BCAB-40B0544EABF2}">
      <dgm:prSet/>
      <dgm:spPr/>
      <dgm:t>
        <a:bodyPr/>
        <a:lstStyle/>
        <a:p>
          <a:endParaRPr lang="en-US"/>
        </a:p>
      </dgm:t>
    </dgm:pt>
    <dgm:pt modelId="{41CC5D95-60ED-4ABC-BE57-17EBE9C641A7}">
      <dgm:prSet phldrT="[Text]"/>
      <dgm:spPr/>
      <dgm:t>
        <a:bodyPr/>
        <a:lstStyle/>
        <a:p>
          <a:r>
            <a:rPr lang="en-US" dirty="0" smtClean="0"/>
            <a:t>Limited Growth Potential</a:t>
          </a:r>
          <a:endParaRPr lang="en-US" dirty="0"/>
        </a:p>
      </dgm:t>
    </dgm:pt>
    <dgm:pt modelId="{7FFDB284-1F13-4359-B42E-295CCBFA35E9}" type="parTrans" cxnId="{504E1C0F-7C64-49E8-8A38-D043859EAED3}">
      <dgm:prSet/>
      <dgm:spPr/>
      <dgm:t>
        <a:bodyPr/>
        <a:lstStyle/>
        <a:p>
          <a:endParaRPr lang="en-US"/>
        </a:p>
      </dgm:t>
    </dgm:pt>
    <dgm:pt modelId="{65A1AC0D-1987-4D8E-9873-9B405A2E9AAF}" type="sibTrans" cxnId="{504E1C0F-7C64-49E8-8A38-D043859EAED3}">
      <dgm:prSet/>
      <dgm:spPr/>
      <dgm:t>
        <a:bodyPr/>
        <a:lstStyle/>
        <a:p>
          <a:endParaRPr lang="en-US"/>
        </a:p>
      </dgm:t>
    </dgm:pt>
    <dgm:pt modelId="{EFA3938C-850A-4D95-8601-58ABE20904AB}" type="pres">
      <dgm:prSet presAssocID="{C3260A18-1008-41F7-BDC8-70021F16E4A0}" presName="linearFlow" presStyleCnt="0">
        <dgm:presLayoutVars>
          <dgm:dir/>
          <dgm:resizeHandles val="exact"/>
        </dgm:presLayoutVars>
      </dgm:prSet>
      <dgm:spPr/>
    </dgm:pt>
    <dgm:pt modelId="{028CA4C4-E952-47DA-8790-8BF9EDEF0325}" type="pres">
      <dgm:prSet presAssocID="{6BC3D990-B0F5-46B0-99D1-432CDD43DDB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8912D-9203-4226-B4ED-163D5E69AF4D}" type="pres">
      <dgm:prSet presAssocID="{DC9C025E-67B3-4E60-A889-CA323248C46D}" presName="spacerL" presStyleCnt="0"/>
      <dgm:spPr/>
    </dgm:pt>
    <dgm:pt modelId="{A157E755-E6C2-4B73-9FE7-31D20512BD8D}" type="pres">
      <dgm:prSet presAssocID="{DC9C025E-67B3-4E60-A889-CA323248C46D}" presName="sibTrans" presStyleLbl="sibTrans2D1" presStyleIdx="0" presStyleCnt="2"/>
      <dgm:spPr/>
      <dgm:t>
        <a:bodyPr/>
        <a:lstStyle/>
        <a:p>
          <a:endParaRPr lang="en-US"/>
        </a:p>
      </dgm:t>
    </dgm:pt>
    <dgm:pt modelId="{0D07C964-51B7-404B-9920-1908ADC5069E}" type="pres">
      <dgm:prSet presAssocID="{DC9C025E-67B3-4E60-A889-CA323248C46D}" presName="spacerR" presStyleCnt="0"/>
      <dgm:spPr/>
    </dgm:pt>
    <dgm:pt modelId="{6CAD8D0E-6065-4581-B11A-A2958B1B190F}" type="pres">
      <dgm:prSet presAssocID="{16459A0E-2A0D-43EC-B88F-75005BD268A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977879-ACC8-4FE7-B82D-568AB9046FB0}" type="pres">
      <dgm:prSet presAssocID="{63E6571D-770C-47C9-97DA-F4DCA5C3908E}" presName="spacerL" presStyleCnt="0"/>
      <dgm:spPr/>
    </dgm:pt>
    <dgm:pt modelId="{AB291169-D0F3-4072-8D4D-04AB8289995F}" type="pres">
      <dgm:prSet presAssocID="{63E6571D-770C-47C9-97DA-F4DCA5C3908E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0902384-DE1F-4E57-BAD1-E453878B5016}" type="pres">
      <dgm:prSet presAssocID="{63E6571D-770C-47C9-97DA-F4DCA5C3908E}" presName="spacerR" presStyleCnt="0"/>
      <dgm:spPr/>
    </dgm:pt>
    <dgm:pt modelId="{CBE61DF3-FB02-4492-A246-F4BB1B9091AD}" type="pres">
      <dgm:prSet presAssocID="{41CC5D95-60ED-4ABC-BE57-17EBE9C641A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CB2C04-86E7-4F7A-A40C-BCB8F9256C41}" type="presOf" srcId="{6BC3D990-B0F5-46B0-99D1-432CDD43DDB3}" destId="{028CA4C4-E952-47DA-8790-8BF9EDEF0325}" srcOrd="0" destOrd="0" presId="urn:microsoft.com/office/officeart/2005/8/layout/equation1"/>
    <dgm:cxn modelId="{0A013700-2121-442B-A6EA-7D588D04589B}" type="presOf" srcId="{63E6571D-770C-47C9-97DA-F4DCA5C3908E}" destId="{AB291169-D0F3-4072-8D4D-04AB8289995F}" srcOrd="0" destOrd="0" presId="urn:microsoft.com/office/officeart/2005/8/layout/equation1"/>
    <dgm:cxn modelId="{D2850268-8705-4836-876B-0530C54795A9}" type="presOf" srcId="{C3260A18-1008-41F7-BDC8-70021F16E4A0}" destId="{EFA3938C-850A-4D95-8601-58ABE20904AB}" srcOrd="0" destOrd="0" presId="urn:microsoft.com/office/officeart/2005/8/layout/equation1"/>
    <dgm:cxn modelId="{B65D24E2-CE9E-41AB-9391-596CE47AD22D}" type="presOf" srcId="{41CC5D95-60ED-4ABC-BE57-17EBE9C641A7}" destId="{CBE61DF3-FB02-4492-A246-F4BB1B9091AD}" srcOrd="0" destOrd="0" presId="urn:microsoft.com/office/officeart/2005/8/layout/equation1"/>
    <dgm:cxn modelId="{63DD096C-43DE-447D-8C5A-7E33907638DF}" type="presOf" srcId="{DC9C025E-67B3-4E60-A889-CA323248C46D}" destId="{A157E755-E6C2-4B73-9FE7-31D20512BD8D}" srcOrd="0" destOrd="0" presId="urn:microsoft.com/office/officeart/2005/8/layout/equation1"/>
    <dgm:cxn modelId="{504E1C0F-7C64-49E8-8A38-D043859EAED3}" srcId="{C3260A18-1008-41F7-BDC8-70021F16E4A0}" destId="{41CC5D95-60ED-4ABC-BE57-17EBE9C641A7}" srcOrd="2" destOrd="0" parTransId="{7FFDB284-1F13-4359-B42E-295CCBFA35E9}" sibTransId="{65A1AC0D-1987-4D8E-9873-9B405A2E9AAF}"/>
    <dgm:cxn modelId="{BB35F84B-1CA8-46BD-9BCB-AD645B643005}" type="presOf" srcId="{16459A0E-2A0D-43EC-B88F-75005BD268A7}" destId="{6CAD8D0E-6065-4581-B11A-A2958B1B190F}" srcOrd="0" destOrd="0" presId="urn:microsoft.com/office/officeart/2005/8/layout/equation1"/>
    <dgm:cxn modelId="{DC92A00E-F341-4B58-9DA3-C52957E26706}" srcId="{C3260A18-1008-41F7-BDC8-70021F16E4A0}" destId="{6BC3D990-B0F5-46B0-99D1-432CDD43DDB3}" srcOrd="0" destOrd="0" parTransId="{CA6A3831-2637-41B9-82B1-61CDF425F1FB}" sibTransId="{DC9C025E-67B3-4E60-A889-CA323248C46D}"/>
    <dgm:cxn modelId="{E1780DA4-9582-4012-BCAB-40B0544EABF2}" srcId="{C3260A18-1008-41F7-BDC8-70021F16E4A0}" destId="{16459A0E-2A0D-43EC-B88F-75005BD268A7}" srcOrd="1" destOrd="0" parTransId="{F02D74D5-5E39-495F-BBDA-4A85FF382B90}" sibTransId="{63E6571D-770C-47C9-97DA-F4DCA5C3908E}"/>
    <dgm:cxn modelId="{4AD31E8D-0C00-4D6F-86CA-31707E4D2603}" type="presParOf" srcId="{EFA3938C-850A-4D95-8601-58ABE20904AB}" destId="{028CA4C4-E952-47DA-8790-8BF9EDEF0325}" srcOrd="0" destOrd="0" presId="urn:microsoft.com/office/officeart/2005/8/layout/equation1"/>
    <dgm:cxn modelId="{A4A5FB79-45F7-41BD-91D2-209B223E4D0D}" type="presParOf" srcId="{EFA3938C-850A-4D95-8601-58ABE20904AB}" destId="{5868912D-9203-4226-B4ED-163D5E69AF4D}" srcOrd="1" destOrd="0" presId="urn:microsoft.com/office/officeart/2005/8/layout/equation1"/>
    <dgm:cxn modelId="{C35DE0EF-34C0-4317-A5DF-8A4A34F14989}" type="presParOf" srcId="{EFA3938C-850A-4D95-8601-58ABE20904AB}" destId="{A157E755-E6C2-4B73-9FE7-31D20512BD8D}" srcOrd="2" destOrd="0" presId="urn:microsoft.com/office/officeart/2005/8/layout/equation1"/>
    <dgm:cxn modelId="{6D920106-8160-4AA9-AA9E-720753A2B565}" type="presParOf" srcId="{EFA3938C-850A-4D95-8601-58ABE20904AB}" destId="{0D07C964-51B7-404B-9920-1908ADC5069E}" srcOrd="3" destOrd="0" presId="urn:microsoft.com/office/officeart/2005/8/layout/equation1"/>
    <dgm:cxn modelId="{C12C4270-046A-4BB4-BA7F-50F2E3D57CA0}" type="presParOf" srcId="{EFA3938C-850A-4D95-8601-58ABE20904AB}" destId="{6CAD8D0E-6065-4581-B11A-A2958B1B190F}" srcOrd="4" destOrd="0" presId="urn:microsoft.com/office/officeart/2005/8/layout/equation1"/>
    <dgm:cxn modelId="{7973229D-4043-4CE0-954C-8E26347C6713}" type="presParOf" srcId="{EFA3938C-850A-4D95-8601-58ABE20904AB}" destId="{23977879-ACC8-4FE7-B82D-568AB9046FB0}" srcOrd="5" destOrd="0" presId="urn:microsoft.com/office/officeart/2005/8/layout/equation1"/>
    <dgm:cxn modelId="{DD847BD3-FEAE-4D2E-9AB9-0D30D2B22668}" type="presParOf" srcId="{EFA3938C-850A-4D95-8601-58ABE20904AB}" destId="{AB291169-D0F3-4072-8D4D-04AB8289995F}" srcOrd="6" destOrd="0" presId="urn:microsoft.com/office/officeart/2005/8/layout/equation1"/>
    <dgm:cxn modelId="{93E4C7FD-C278-408A-B1F8-482B7EBFC973}" type="presParOf" srcId="{EFA3938C-850A-4D95-8601-58ABE20904AB}" destId="{20902384-DE1F-4E57-BAD1-E453878B5016}" srcOrd="7" destOrd="0" presId="urn:microsoft.com/office/officeart/2005/8/layout/equation1"/>
    <dgm:cxn modelId="{11D65F18-DC72-46DF-922B-72BF3AB9100C}" type="presParOf" srcId="{EFA3938C-850A-4D95-8601-58ABE20904AB}" destId="{CBE61DF3-FB02-4492-A246-F4BB1B9091AD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E0C657-5329-46A7-8DFF-E01102BDA033}">
      <dsp:nvSpPr>
        <dsp:cNvPr id="0" name=""/>
        <dsp:cNvSpPr/>
      </dsp:nvSpPr>
      <dsp:spPr>
        <a:xfrm>
          <a:off x="3869850" y="1847375"/>
          <a:ext cx="1404298" cy="140429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YOU</a:t>
          </a:r>
          <a:endParaRPr lang="en-US" sz="3500" kern="1200" dirty="0"/>
        </a:p>
      </dsp:txBody>
      <dsp:txXfrm>
        <a:off x="3869850" y="1847375"/>
        <a:ext cx="1404298" cy="1404298"/>
      </dsp:txXfrm>
    </dsp:sp>
    <dsp:sp modelId="{71CE0553-00D6-4D5C-8073-6F0CB80D71C4}">
      <dsp:nvSpPr>
        <dsp:cNvPr id="0" name=""/>
        <dsp:cNvSpPr/>
      </dsp:nvSpPr>
      <dsp:spPr>
        <a:xfrm rot="16200000">
          <a:off x="4359928" y="1621483"/>
          <a:ext cx="424142" cy="27643"/>
        </a:xfrm>
        <a:custGeom>
          <a:avLst/>
          <a:gdLst/>
          <a:ahLst/>
          <a:cxnLst/>
          <a:rect l="0" t="0" r="0" b="0"/>
          <a:pathLst>
            <a:path>
              <a:moveTo>
                <a:pt x="0" y="13821"/>
              </a:moveTo>
              <a:lnTo>
                <a:pt x="424142" y="1382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4561396" y="1624701"/>
        <a:ext cx="21207" cy="21207"/>
      </dsp:txXfrm>
    </dsp:sp>
    <dsp:sp modelId="{C2ED93ED-D965-469C-8E1F-A7C5FD7ED45E}">
      <dsp:nvSpPr>
        <dsp:cNvPr id="0" name=""/>
        <dsp:cNvSpPr/>
      </dsp:nvSpPr>
      <dsp:spPr>
        <a:xfrm>
          <a:off x="3869850" y="18935"/>
          <a:ext cx="1404298" cy="140429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Little </a:t>
          </a:r>
          <a:r>
            <a:rPr lang="en-US" sz="1600" kern="1200" dirty="0" smtClean="0"/>
            <a:t>Capital</a:t>
          </a:r>
          <a:endParaRPr lang="en-US" sz="1600" kern="1200" dirty="0"/>
        </a:p>
      </dsp:txBody>
      <dsp:txXfrm>
        <a:off x="3869850" y="18935"/>
        <a:ext cx="1404298" cy="1404298"/>
      </dsp:txXfrm>
    </dsp:sp>
    <dsp:sp modelId="{A845ED87-DD95-492E-B7AE-333EBFC1D758}">
      <dsp:nvSpPr>
        <dsp:cNvPr id="0" name=""/>
        <dsp:cNvSpPr/>
      </dsp:nvSpPr>
      <dsp:spPr>
        <a:xfrm>
          <a:off x="5274149" y="2535703"/>
          <a:ext cx="424142" cy="27643"/>
        </a:xfrm>
        <a:custGeom>
          <a:avLst/>
          <a:gdLst/>
          <a:ahLst/>
          <a:cxnLst/>
          <a:rect l="0" t="0" r="0" b="0"/>
          <a:pathLst>
            <a:path>
              <a:moveTo>
                <a:pt x="0" y="13821"/>
              </a:moveTo>
              <a:lnTo>
                <a:pt x="424142" y="1382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75616" y="2538921"/>
        <a:ext cx="21207" cy="21207"/>
      </dsp:txXfrm>
    </dsp:sp>
    <dsp:sp modelId="{DDE58201-1544-4474-A4AD-0378860A818D}">
      <dsp:nvSpPr>
        <dsp:cNvPr id="0" name=""/>
        <dsp:cNvSpPr/>
      </dsp:nvSpPr>
      <dsp:spPr>
        <a:xfrm>
          <a:off x="5698291" y="1847375"/>
          <a:ext cx="1404298" cy="1404298"/>
        </a:xfrm>
        <a:prstGeom prst="ellipse">
          <a:avLst/>
        </a:prstGeom>
        <a:gradFill rotWithShape="0">
          <a:gsLst>
            <a:gs pos="0">
              <a:schemeClr val="accent5">
                <a:hueOff val="3579639"/>
                <a:satOff val="-481"/>
                <a:lumOff val="4771"/>
                <a:alphaOff val="0"/>
                <a:tint val="43000"/>
                <a:satMod val="165000"/>
              </a:schemeClr>
            </a:gs>
            <a:gs pos="55000">
              <a:schemeClr val="accent5">
                <a:hueOff val="3579639"/>
                <a:satOff val="-481"/>
                <a:lumOff val="4771"/>
                <a:alphaOff val="0"/>
                <a:tint val="83000"/>
                <a:satMod val="155000"/>
              </a:schemeClr>
            </a:gs>
            <a:gs pos="100000">
              <a:schemeClr val="accent5">
                <a:hueOff val="3579639"/>
                <a:satOff val="-481"/>
                <a:lumOff val="4771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Zoning Laws</a:t>
          </a:r>
          <a:endParaRPr lang="en-US" sz="1600" kern="1200" dirty="0"/>
        </a:p>
      </dsp:txBody>
      <dsp:txXfrm>
        <a:off x="5698291" y="1847375"/>
        <a:ext cx="1404298" cy="1404298"/>
      </dsp:txXfrm>
    </dsp:sp>
    <dsp:sp modelId="{B88C0E54-4F59-4E31-BDDE-81AC0A6314AC}">
      <dsp:nvSpPr>
        <dsp:cNvPr id="0" name=""/>
        <dsp:cNvSpPr/>
      </dsp:nvSpPr>
      <dsp:spPr>
        <a:xfrm rot="5400000">
          <a:off x="4359928" y="3449923"/>
          <a:ext cx="424142" cy="27643"/>
        </a:xfrm>
        <a:custGeom>
          <a:avLst/>
          <a:gdLst/>
          <a:ahLst/>
          <a:cxnLst/>
          <a:rect l="0" t="0" r="0" b="0"/>
          <a:pathLst>
            <a:path>
              <a:moveTo>
                <a:pt x="0" y="13821"/>
              </a:moveTo>
              <a:lnTo>
                <a:pt x="424142" y="1382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5400000">
        <a:off x="4561396" y="3453141"/>
        <a:ext cx="21207" cy="21207"/>
      </dsp:txXfrm>
    </dsp:sp>
    <dsp:sp modelId="{ABF00BFB-464B-4463-894B-B398C39E2CA3}">
      <dsp:nvSpPr>
        <dsp:cNvPr id="0" name=""/>
        <dsp:cNvSpPr/>
      </dsp:nvSpPr>
      <dsp:spPr>
        <a:xfrm>
          <a:off x="3869850" y="3675816"/>
          <a:ext cx="1404298" cy="1404298"/>
        </a:xfrm>
        <a:prstGeom prst="ellipse">
          <a:avLst/>
        </a:prstGeom>
        <a:gradFill rotWithShape="0">
          <a:gsLst>
            <a:gs pos="0">
              <a:schemeClr val="accent5">
                <a:hueOff val="7159277"/>
                <a:satOff val="-963"/>
                <a:lumOff val="9542"/>
                <a:alphaOff val="0"/>
                <a:tint val="43000"/>
                <a:satMod val="165000"/>
              </a:schemeClr>
            </a:gs>
            <a:gs pos="55000">
              <a:schemeClr val="accent5">
                <a:hueOff val="7159277"/>
                <a:satOff val="-963"/>
                <a:lumOff val="9542"/>
                <a:alphaOff val="0"/>
                <a:tint val="83000"/>
                <a:satMod val="155000"/>
              </a:schemeClr>
            </a:gs>
            <a:gs pos="100000">
              <a:schemeClr val="accent5">
                <a:hueOff val="7159277"/>
                <a:satOff val="-963"/>
                <a:lumOff val="9542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 Licensing</a:t>
          </a:r>
          <a:endParaRPr lang="en-US" sz="1600" kern="1200" dirty="0"/>
        </a:p>
      </dsp:txBody>
      <dsp:txXfrm>
        <a:off x="3869850" y="3675816"/>
        <a:ext cx="1404298" cy="1404298"/>
      </dsp:txXfrm>
    </dsp:sp>
    <dsp:sp modelId="{68CFA612-0FBC-443C-9CE2-FA27AC695B6B}">
      <dsp:nvSpPr>
        <dsp:cNvPr id="0" name=""/>
        <dsp:cNvSpPr/>
      </dsp:nvSpPr>
      <dsp:spPr>
        <a:xfrm rot="10800000">
          <a:off x="3445708" y="2535703"/>
          <a:ext cx="424142" cy="27643"/>
        </a:xfrm>
        <a:custGeom>
          <a:avLst/>
          <a:gdLst/>
          <a:ahLst/>
          <a:cxnLst/>
          <a:rect l="0" t="0" r="0" b="0"/>
          <a:pathLst>
            <a:path>
              <a:moveTo>
                <a:pt x="0" y="13821"/>
              </a:moveTo>
              <a:lnTo>
                <a:pt x="424142" y="1382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647176" y="2538921"/>
        <a:ext cx="21207" cy="21207"/>
      </dsp:txXfrm>
    </dsp:sp>
    <dsp:sp modelId="{B32E46F6-8DD8-4E6D-A5CD-612AA2B6D03C}">
      <dsp:nvSpPr>
        <dsp:cNvPr id="0" name=""/>
        <dsp:cNvSpPr/>
      </dsp:nvSpPr>
      <dsp:spPr>
        <a:xfrm>
          <a:off x="2041410" y="1847375"/>
          <a:ext cx="1404298" cy="1404298"/>
        </a:xfrm>
        <a:prstGeom prst="ellipse">
          <a:avLst/>
        </a:prstGeom>
        <a:gradFill rotWithShape="0">
          <a:gsLst>
            <a:gs pos="0">
              <a:schemeClr val="accent5">
                <a:hueOff val="10738916"/>
                <a:satOff val="-1444"/>
                <a:lumOff val="14313"/>
                <a:alphaOff val="0"/>
                <a:tint val="43000"/>
                <a:satMod val="165000"/>
              </a:schemeClr>
            </a:gs>
            <a:gs pos="55000">
              <a:schemeClr val="accent5">
                <a:hueOff val="10738916"/>
                <a:satOff val="-1444"/>
                <a:lumOff val="14313"/>
                <a:alphaOff val="0"/>
                <a:tint val="83000"/>
                <a:satMod val="155000"/>
              </a:schemeClr>
            </a:gs>
            <a:gs pos="100000">
              <a:schemeClr val="accent5">
                <a:hueOff val="10738916"/>
                <a:satOff val="-1444"/>
                <a:lumOff val="14313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Limited Legal Obligation</a:t>
          </a:r>
          <a:endParaRPr lang="en-US" sz="1600" kern="1200" dirty="0"/>
        </a:p>
      </dsp:txBody>
      <dsp:txXfrm>
        <a:off x="2041410" y="1847375"/>
        <a:ext cx="1404298" cy="140429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3A9C48-5DE1-482C-A943-EF7B1D765053}">
      <dsp:nvSpPr>
        <dsp:cNvPr id="0" name=""/>
        <dsp:cNvSpPr/>
      </dsp:nvSpPr>
      <dsp:spPr>
        <a:xfrm>
          <a:off x="76159" y="0"/>
          <a:ext cx="1398015" cy="1048512"/>
        </a:xfrm>
        <a:prstGeom prst="upArrow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14A3F8-0A32-4521-AAAB-3A5EDC6F6BA6}">
      <dsp:nvSpPr>
        <dsp:cNvPr id="0" name=""/>
        <dsp:cNvSpPr/>
      </dsp:nvSpPr>
      <dsp:spPr>
        <a:xfrm>
          <a:off x="1516115" y="0"/>
          <a:ext cx="2560320" cy="104851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0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Best Case</a:t>
          </a:r>
          <a:endParaRPr lang="en-US" sz="3200" kern="1200" dirty="0"/>
        </a:p>
      </dsp:txBody>
      <dsp:txXfrm>
        <a:off x="1516115" y="0"/>
        <a:ext cx="2560320" cy="1048512"/>
      </dsp:txXfrm>
    </dsp:sp>
    <dsp:sp modelId="{E425C7B1-F3FF-43D9-834D-265BEBFFED78}">
      <dsp:nvSpPr>
        <dsp:cNvPr id="0" name=""/>
        <dsp:cNvSpPr/>
      </dsp:nvSpPr>
      <dsp:spPr>
        <a:xfrm>
          <a:off x="495564" y="1135888"/>
          <a:ext cx="1398015" cy="1048512"/>
        </a:xfrm>
        <a:prstGeom prst="downArrow">
          <a:avLst/>
        </a:prstGeom>
        <a:solidFill>
          <a:schemeClr val="accent2">
            <a:shade val="80000"/>
            <a:hueOff val="88784"/>
            <a:satOff val="-19505"/>
            <a:lumOff val="3110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65392B-72CD-49E1-89E7-32D65F688247}">
      <dsp:nvSpPr>
        <dsp:cNvPr id="0" name=""/>
        <dsp:cNvSpPr/>
      </dsp:nvSpPr>
      <dsp:spPr>
        <a:xfrm>
          <a:off x="1935520" y="1135888"/>
          <a:ext cx="2560320" cy="104851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0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Worst Case</a:t>
          </a:r>
          <a:endParaRPr lang="en-US" sz="3200" kern="1200" dirty="0"/>
        </a:p>
      </dsp:txBody>
      <dsp:txXfrm>
        <a:off x="1935520" y="1135888"/>
        <a:ext cx="2560320" cy="10485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8CA4C4-E952-47DA-8790-8BF9EDEF0325}">
      <dsp:nvSpPr>
        <dsp:cNvPr id="0" name=""/>
        <dsp:cNvSpPr/>
      </dsp:nvSpPr>
      <dsp:spPr>
        <a:xfrm>
          <a:off x="1537" y="1381199"/>
          <a:ext cx="2038201" cy="203820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Limited Capital</a:t>
          </a:r>
          <a:endParaRPr lang="en-US" sz="2500" kern="1200" dirty="0"/>
        </a:p>
      </dsp:txBody>
      <dsp:txXfrm>
        <a:off x="1537" y="1381199"/>
        <a:ext cx="2038201" cy="2038201"/>
      </dsp:txXfrm>
    </dsp:sp>
    <dsp:sp modelId="{A157E755-E6C2-4B73-9FE7-31D20512BD8D}">
      <dsp:nvSpPr>
        <dsp:cNvPr id="0" name=""/>
        <dsp:cNvSpPr/>
      </dsp:nvSpPr>
      <dsp:spPr>
        <a:xfrm>
          <a:off x="2205240" y="1809221"/>
          <a:ext cx="1182156" cy="1182156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205240" y="1809221"/>
        <a:ext cx="1182156" cy="1182156"/>
      </dsp:txXfrm>
    </dsp:sp>
    <dsp:sp modelId="{6CAD8D0E-6065-4581-B11A-A2958B1B190F}">
      <dsp:nvSpPr>
        <dsp:cNvPr id="0" name=""/>
        <dsp:cNvSpPr/>
      </dsp:nvSpPr>
      <dsp:spPr>
        <a:xfrm>
          <a:off x="3552899" y="1381199"/>
          <a:ext cx="2038201" cy="2038201"/>
        </a:xfrm>
        <a:prstGeom prst="ellipse">
          <a:avLst/>
        </a:prstGeom>
        <a:solidFill>
          <a:schemeClr val="accent3">
            <a:hueOff val="-8269636"/>
            <a:satOff val="13411"/>
            <a:lumOff val="9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Limited Collateral</a:t>
          </a:r>
          <a:endParaRPr lang="en-US" sz="2500" kern="1200" dirty="0"/>
        </a:p>
      </dsp:txBody>
      <dsp:txXfrm>
        <a:off x="3552899" y="1381199"/>
        <a:ext cx="2038201" cy="2038201"/>
      </dsp:txXfrm>
    </dsp:sp>
    <dsp:sp modelId="{AB291169-D0F3-4072-8D4D-04AB8289995F}">
      <dsp:nvSpPr>
        <dsp:cNvPr id="0" name=""/>
        <dsp:cNvSpPr/>
      </dsp:nvSpPr>
      <dsp:spPr>
        <a:xfrm>
          <a:off x="5756602" y="1809221"/>
          <a:ext cx="1182156" cy="1182156"/>
        </a:xfrm>
        <a:prstGeom prst="mathEqual">
          <a:avLst/>
        </a:prstGeom>
        <a:solidFill>
          <a:schemeClr val="accent3">
            <a:hueOff val="-16539272"/>
            <a:satOff val="26822"/>
            <a:lumOff val="197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756602" y="1809221"/>
        <a:ext cx="1182156" cy="1182156"/>
      </dsp:txXfrm>
    </dsp:sp>
    <dsp:sp modelId="{CBE61DF3-FB02-4492-A246-F4BB1B9091AD}">
      <dsp:nvSpPr>
        <dsp:cNvPr id="0" name=""/>
        <dsp:cNvSpPr/>
      </dsp:nvSpPr>
      <dsp:spPr>
        <a:xfrm>
          <a:off x="7104261" y="1381199"/>
          <a:ext cx="2038201" cy="2038201"/>
        </a:xfrm>
        <a:prstGeom prst="ellipse">
          <a:avLst/>
        </a:prstGeom>
        <a:solidFill>
          <a:schemeClr val="accent3">
            <a:hueOff val="-16539272"/>
            <a:satOff val="26822"/>
            <a:lumOff val="19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Limited Growth Potential</a:t>
          </a:r>
          <a:endParaRPr lang="en-US" sz="2500" kern="1200" dirty="0"/>
        </a:p>
      </dsp:txBody>
      <dsp:txXfrm>
        <a:off x="7104261" y="1381199"/>
        <a:ext cx="2038201" cy="20382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5F089-2E76-44A4-A895-40E2CF31D85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9ACF3-8E12-44F2-A4C2-B2FA80FED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9ACF3-8E12-44F2-A4C2-B2FA80FED58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F29B591-EA6D-4FD4-B9BB-D531206384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A56B760-6E6C-479A-8CCD-FA7A1BD5A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Would you rather own a business, or simply work for one? Explain your answer fully!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not be accepting 1-2 sentence responses. A response should be a paragraph MINIMUM, or more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“Growth occurs when the individual does more than is requested of them”</a:t>
            </a:r>
            <a:endParaRPr lang="en-US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24200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Disadvantages to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Sole Proprietorships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09600"/>
            <a:ext cx="44196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Unlimited Liability</a:t>
            </a:r>
            <a:endParaRPr lang="en-US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32829" y="4724400"/>
            <a:ext cx="451117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Sole </a:t>
            </a:r>
          </a:p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Responsibility</a:t>
            </a:r>
            <a:endParaRPr lang="en-US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57625" y="1447800"/>
            <a:ext cx="40863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Limited Growth </a:t>
            </a:r>
          </a:p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Potential</a:t>
            </a:r>
            <a:endParaRPr lang="en-US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257800"/>
            <a:ext cx="30283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Lack of </a:t>
            </a:r>
          </a:p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Longevity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is liability?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responsibility for debt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can you become liable?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Failure to pay employees, pay bills, lawsuits, etc.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Identify some risks associated with business ownership.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838200"/>
            <a:ext cx="56388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Unlimited Liability</a:t>
            </a:r>
            <a:endParaRPr lang="en-US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09800"/>
            <a:ext cx="4038600" cy="288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Identify some problems with being the sole proprietor.</a:t>
            </a:r>
          </a:p>
          <a:p>
            <a:pPr lvl="1"/>
            <a:r>
              <a:rPr lang="en-US" dirty="0" smtClean="0"/>
              <a:t>Who is responsible?</a:t>
            </a:r>
          </a:p>
          <a:p>
            <a:pPr lvl="2"/>
            <a:r>
              <a:rPr lang="en-US" dirty="0" smtClean="0"/>
              <a:t>The Owner 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Multitask</a:t>
            </a:r>
          </a:p>
          <a:p>
            <a:pPr lvl="2"/>
            <a:r>
              <a:rPr lang="en-US" dirty="0" smtClean="0"/>
              <a:t>Market Analyst</a:t>
            </a:r>
          </a:p>
          <a:p>
            <a:pPr lvl="2"/>
            <a:r>
              <a:rPr lang="en-US" dirty="0" smtClean="0"/>
              <a:t>Advertiser</a:t>
            </a:r>
          </a:p>
          <a:p>
            <a:pPr lvl="2"/>
            <a:r>
              <a:rPr lang="en-US" dirty="0" smtClean="0"/>
              <a:t>Accountant</a:t>
            </a:r>
          </a:p>
          <a:p>
            <a:pPr lvl="2"/>
            <a:r>
              <a:rPr lang="en-US" dirty="0" smtClean="0"/>
              <a:t>Cleaner</a:t>
            </a:r>
          </a:p>
          <a:p>
            <a:r>
              <a:rPr lang="en-US" dirty="0" smtClean="0"/>
              <a:t>As owner and operator, the individual is responsible for maintaining and proficiently completing all tasks until new employees can be hired.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685800"/>
            <a:ext cx="8153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Sole </a:t>
            </a:r>
          </a:p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Responsibility</a:t>
            </a:r>
            <a:endParaRPr lang="en-US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590800"/>
            <a:ext cx="2971800" cy="315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0" y="2057400"/>
          <a:ext cx="9144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60960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Limited Growth </a:t>
            </a:r>
          </a:p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Potential</a:t>
            </a:r>
            <a:endParaRPr lang="en-US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Flowchart: Connector 13"/>
          <p:cNvSpPr/>
          <p:nvPr/>
        </p:nvSpPr>
        <p:spPr>
          <a:xfrm>
            <a:off x="1066800" y="281940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9600" y="5791200"/>
            <a:ext cx="76867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Follow the bouncing ball of Business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28CA4C4-E952-47DA-8790-8BF9EDEF0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graphicEl>
                                              <a:dgm id="{028CA4C4-E952-47DA-8790-8BF9EDEF0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028CA4C4-E952-47DA-8790-8BF9EDEF0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57E755-E6C2-4B73-9FE7-31D20512BD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A157E755-E6C2-4B73-9FE7-31D20512BD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A157E755-E6C2-4B73-9FE7-31D20512BD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CAD8D0E-6065-4581-B11A-A2958B1B1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6CAD8D0E-6065-4581-B11A-A2958B1B1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6CAD8D0E-6065-4581-B11A-A2958B1B1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291169-D0F3-4072-8D4D-04AB82899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AB291169-D0F3-4072-8D4D-04AB82899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AB291169-D0F3-4072-8D4D-04AB82899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E61DF3-FB02-4492-A246-F4BB1B9091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CBE61DF3-FB02-4492-A246-F4BB1B9091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CBE61DF3-FB02-4492-A246-F4BB1B9091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72 L 0.09149 0.01875 C 0.11076 0.00672 0.13941 -4.44444E-6 0.16927 -4.44444E-6 C 0.20347 -4.44444E-6 0.23073 0.00672 0.25 0.01875 L 0.34166 0.072 " pathEditMode="relative" rAng="0" ptsTypes="FffFF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4" presetClass="pat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166 0.072 L 0.44427 0.01875 C 0.46597 0.00672 0.49809 -4.44444E-6 0.53159 -4.44444E-6 C 0.56996 -4.44444E-6 0.60052 0.00672 0.62222 0.01875 L 0.725 0.072 " pathEditMode="relative" rAng="0" ptsTypes="FffFF"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14" grpId="0" animBg="1"/>
      <p:bldP spid="14" grpId="1" animBg="1"/>
      <p:bldP spid="14" grpId="2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iped Right Arrow 4"/>
          <p:cNvSpPr/>
          <p:nvPr/>
        </p:nvSpPr>
        <p:spPr>
          <a:xfrm>
            <a:off x="228600" y="1219200"/>
            <a:ext cx="6172200" cy="1676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1676400"/>
            <a:ext cx="53767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Lack Of Longevity</a:t>
            </a:r>
            <a:endParaRPr lang="en-US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074" name="Firewall"/>
          <p:cNvSpPr>
            <a:spLocks noEditPoints="1" noChangeArrowheads="1"/>
          </p:cNvSpPr>
          <p:nvPr/>
        </p:nvSpPr>
        <p:spPr bwMode="auto">
          <a:xfrm>
            <a:off x="7010400" y="1066800"/>
            <a:ext cx="2133600" cy="212883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060 w 21600"/>
              <a:gd name="T7" fmla="*/ 10800 h 21600"/>
              <a:gd name="T8" fmla="*/ 21060 w 21600"/>
              <a:gd name="T9" fmla="*/ 21600 h 21600"/>
              <a:gd name="T10" fmla="*/ 10800 w 21600"/>
              <a:gd name="T11" fmla="*/ 21600 h 21600"/>
              <a:gd name="T12" fmla="*/ 540 w 21600"/>
              <a:gd name="T13" fmla="*/ 21600 h 21600"/>
              <a:gd name="T14" fmla="*/ 540 w 21600"/>
              <a:gd name="T15" fmla="*/ 10800 h 21600"/>
              <a:gd name="T16" fmla="*/ 761 w 21600"/>
              <a:gd name="T17" fmla="*/ 22454 h 21600"/>
              <a:gd name="T18" fmla="*/ 21069 w 21600"/>
              <a:gd name="T19" fmla="*/ 32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2971800"/>
            <a:ext cx="4038600" cy="38035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length of a firm’s life, or the amount of time a business operates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How can sole proprietors be limited by the life of their business?</a:t>
            </a:r>
          </a:p>
          <a:p>
            <a:pPr lvl="2"/>
            <a:r>
              <a:rPr lang="en-US" dirty="0" smtClean="0"/>
              <a:t>Factors:	</a:t>
            </a:r>
          </a:p>
          <a:p>
            <a:pPr lvl="3"/>
            <a:r>
              <a:rPr lang="en-US" dirty="0" smtClean="0"/>
              <a:t>Poor product, sales, marketing, etc.</a:t>
            </a:r>
          </a:p>
          <a:p>
            <a:pPr lvl="3"/>
            <a:r>
              <a:rPr lang="en-US" dirty="0" smtClean="0"/>
              <a:t>Location, Location, Location</a:t>
            </a:r>
          </a:p>
          <a:p>
            <a:pPr lvl="3"/>
            <a:r>
              <a:rPr lang="en-US" dirty="0" smtClean="0"/>
              <a:t>Inconsistent clientele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587" y="3609975"/>
            <a:ext cx="31718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990600" y="762000"/>
            <a:ext cx="394851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Hitting the brick wall</a:t>
            </a:r>
            <a:endParaRPr lang="en-US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083 5.55112E-17 L 0.07917 5.55112E-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059 -0.00046 L 0.08941 -0.00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17136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Find an article that discusses the recent impacts of Japan’s tragedy on their economy. Bring it in to explain.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Check the Wiki for updates, and the Calendar for tests/quizzes.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Business Organizations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14, 2011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685800"/>
            <a:ext cx="5181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owns the business?</a:t>
            </a:r>
          </a:p>
          <a:p>
            <a:pPr lvl="1"/>
            <a:r>
              <a:rPr lang="en-US" dirty="0" smtClean="0"/>
              <a:t>The individual (Sole Proprietorship = One Owner)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These venture require little ________ to operate.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Can you think of any that fit this description?</a:t>
            </a:r>
          </a:p>
          <a:p>
            <a:pPr lvl="2"/>
            <a:r>
              <a:rPr lang="en-US" dirty="0" smtClean="0"/>
              <a:t>Here are some from the book:</a:t>
            </a:r>
          </a:p>
          <a:p>
            <a:pPr lvl="3"/>
            <a:r>
              <a:rPr lang="en-US" dirty="0" smtClean="0"/>
              <a:t>Lawyers, Plumbers, Carpenters, Hairstylists, Florists, and Farmers</a:t>
            </a: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828800" cy="177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0" y="3429000"/>
            <a:ext cx="16882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Capital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6800" y="41148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Advantages to Sole Proprietorship</a:t>
            </a:r>
            <a:endParaRPr 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33400"/>
            <a:ext cx="3897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Control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67959" y="1143000"/>
            <a:ext cx="4976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Easy Start-up</a:t>
            </a:r>
          </a:p>
        </p:txBody>
      </p:sp>
      <p:sp>
        <p:nvSpPr>
          <p:cNvPr id="7" name="Rectangle 6"/>
          <p:cNvSpPr/>
          <p:nvPr/>
        </p:nvSpPr>
        <p:spPr>
          <a:xfrm>
            <a:off x="4419600" y="5715000"/>
            <a:ext cx="2303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Profit</a:t>
            </a:r>
          </a:p>
        </p:txBody>
      </p:sp>
      <p:pic>
        <p:nvPicPr>
          <p:cNvPr id="2050" name="Picture 2" descr="C:\Documents and Settings\Mike\Local Settings\Temporary Internet Files\Content.IE5\Y4R8MFO2\MC9001976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71600"/>
            <a:ext cx="1893683" cy="1863325"/>
          </a:xfrm>
          <a:prstGeom prst="rect">
            <a:avLst/>
          </a:prstGeom>
          <a:noFill/>
        </p:spPr>
      </p:pic>
      <p:pic>
        <p:nvPicPr>
          <p:cNvPr id="2052" name="Picture 4" descr="C:\Documents and Settings\Mike\Local Settings\Temporary Internet Files\Content.IE5\Y4R8MFO2\MC90043984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334000"/>
            <a:ext cx="2070100" cy="130175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057400"/>
            <a:ext cx="2209800" cy="1762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0" y="1676400"/>
          <a:ext cx="9144000" cy="5099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2133600" y="609600"/>
            <a:ext cx="4976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Easy Start-up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E0C657-5329-46A7-8DFF-E01102BDA0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2FE0C657-5329-46A7-8DFF-E01102BDA0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2FE0C657-5329-46A7-8DFF-E01102BDA0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graphicEl>
                                              <a:dgm id="{2FE0C657-5329-46A7-8DFF-E01102BDA0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E0C657-5329-46A7-8DFF-E01102BDA0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CE0553-00D6-4D5C-8073-6F0CB80D7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71CE0553-00D6-4D5C-8073-6F0CB80D71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71CE0553-00D6-4D5C-8073-6F0CB80D7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graphicEl>
                                              <a:dgm id="{71CE0553-00D6-4D5C-8073-6F0CB80D7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CE0553-00D6-4D5C-8073-6F0CB80D7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ED93ED-D965-469C-8E1F-A7C5FD7ED4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2ED93ED-D965-469C-8E1F-A7C5FD7ED4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2ED93ED-D965-469C-8E1F-A7C5FD7ED4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4">
                                            <p:graphicEl>
                                              <a:dgm id="{C2ED93ED-D965-469C-8E1F-A7C5FD7ED4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ED93ED-D965-469C-8E1F-A7C5FD7ED4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45ED87-DD95-492E-B7AE-333EBFC1D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graphicEl>
                                              <a:dgm id="{A845ED87-DD95-492E-B7AE-333EBFC1D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A845ED87-DD95-492E-B7AE-333EBFC1D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">
                                            <p:graphicEl>
                                              <a:dgm id="{A845ED87-DD95-492E-B7AE-333EBFC1D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45ED87-DD95-492E-B7AE-333EBFC1D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E58201-1544-4474-A4AD-0378860A8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DDE58201-1544-4474-A4AD-0378860A81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DDE58201-1544-4474-A4AD-0378860A8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">
                                            <p:graphicEl>
                                              <a:dgm id="{DDE58201-1544-4474-A4AD-0378860A8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E58201-1544-4474-A4AD-0378860A8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8C0E54-4F59-4E31-BDDE-81AC0A631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graphicEl>
                                              <a:dgm id="{B88C0E54-4F59-4E31-BDDE-81AC0A6314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B88C0E54-4F59-4E31-BDDE-81AC0A631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>
                                            <p:graphicEl>
                                              <a:dgm id="{B88C0E54-4F59-4E31-BDDE-81AC0A631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8C0E54-4F59-4E31-BDDE-81AC0A631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F00BFB-464B-4463-894B-B398C39E2C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graphicEl>
                                              <a:dgm id="{ABF00BFB-464B-4463-894B-B398C39E2C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ABF00BFB-464B-4463-894B-B398C39E2C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4">
                                            <p:graphicEl>
                                              <a:dgm id="{ABF00BFB-464B-4463-894B-B398C39E2C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F00BFB-464B-4463-894B-B398C39E2C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CFA612-0FBC-443C-9CE2-FA27AC695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graphicEl>
                                              <a:dgm id="{68CFA612-0FBC-443C-9CE2-FA27AC695B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graphicEl>
                                              <a:dgm id="{68CFA612-0FBC-443C-9CE2-FA27AC695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4">
                                            <p:graphicEl>
                                              <a:dgm id="{68CFA612-0FBC-443C-9CE2-FA27AC695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CFA612-0FBC-443C-9CE2-FA27AC695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2E46F6-8DD8-4E6D-A5CD-612AA2B6D0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graphicEl>
                                              <a:dgm id="{B32E46F6-8DD8-4E6D-A5CD-612AA2B6D0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graphicEl>
                                              <a:dgm id="{B32E46F6-8DD8-4E6D-A5CD-612AA2B6D0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4">
                                            <p:graphicEl>
                                              <a:dgm id="{B32E46F6-8DD8-4E6D-A5CD-612AA2B6D0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2E46F6-8DD8-4E6D-A5CD-612AA2B6D0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Zoning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321293"/>
            <a:ext cx="7696200" cy="453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Callout 7"/>
          <p:cNvSpPr/>
          <p:nvPr/>
        </p:nvSpPr>
        <p:spPr>
          <a:xfrm>
            <a:off x="3657600" y="3124200"/>
            <a:ext cx="1676400" cy="1295400"/>
          </a:xfrm>
          <a:prstGeom prst="downArrowCallo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Something does not belong here!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Allows individual owners to take immediate and direct action.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Hire/Fire Workers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Expand/Shrink Business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Create new products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Offer different goods/services</a:t>
            </a:r>
          </a:p>
          <a:p>
            <a:pPr lvl="1"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Grants the business owner pride and satisfaction through ownership.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5246779" y="685800"/>
            <a:ext cx="3897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Control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51022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owner keeps a large portion, if not all, of the profits.</a:t>
            </a:r>
          </a:p>
          <a:p>
            <a:endParaRPr lang="en-US" dirty="0" smtClean="0"/>
          </a:p>
          <a:p>
            <a:r>
              <a:rPr lang="en-US" dirty="0" smtClean="0"/>
              <a:t>Motivation for starting self-operated businesses.</a:t>
            </a:r>
          </a:p>
          <a:p>
            <a:endParaRPr lang="en-US" dirty="0" smtClean="0"/>
          </a:p>
          <a:p>
            <a:r>
              <a:rPr lang="en-US" dirty="0" smtClean="0"/>
              <a:t>Attaches to the Free-Enterprise system.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685800" y="685800"/>
            <a:ext cx="3048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Profit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609600"/>
            <a:ext cx="2482137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029200"/>
            <a:ext cx="243496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Diagram 11"/>
          <p:cNvGraphicFramePr/>
          <p:nvPr/>
        </p:nvGraphicFramePr>
        <p:xfrm>
          <a:off x="4572000" y="2590800"/>
          <a:ext cx="4572000" cy="218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678936"/>
          </a:xfrm>
        </p:spPr>
        <p:txBody>
          <a:bodyPr/>
          <a:lstStyle/>
          <a:p>
            <a:pPr algn="ctr"/>
            <a:r>
              <a:rPr lang="en-US" dirty="0" smtClean="0"/>
              <a:t>Sole Proprietorship from About.com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Decide whether or not, given the risks and potential rewards, you would become a sole proprietor of a business</a:t>
            </a:r>
          </a:p>
          <a:p>
            <a:pPr algn="ctr"/>
            <a:r>
              <a:rPr lang="en-US" i="1" dirty="0" smtClean="0"/>
              <a:t>Reference your Do Now</a:t>
            </a:r>
            <a:endParaRPr lang="en-US" i="1" dirty="0"/>
          </a:p>
        </p:txBody>
      </p:sp>
      <p:pic>
        <p:nvPicPr>
          <p:cNvPr id="1026" name="Picture 2" descr="C:\Documents and Settings\Mike\Local Settings\Temporary Internet Files\Content.IE5\Y4R8MFO2\MP90040224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2819400" cy="2255520"/>
          </a:xfrm>
          <a:prstGeom prst="rect">
            <a:avLst/>
          </a:prstGeom>
          <a:noFill/>
        </p:spPr>
      </p:pic>
      <p:pic>
        <p:nvPicPr>
          <p:cNvPr id="1027" name="Picture 3" descr="C:\Documents and Settings\Mike\Local Settings\Temporary Internet Files\Content.IE5\NC2ULV46\MM90004101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724400"/>
            <a:ext cx="1905000" cy="181341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787</TotalTime>
  <Words>415</Words>
  <Application>Microsoft Office PowerPoint</Application>
  <PresentationFormat>On-screen Show (4:3)</PresentationFormat>
  <Paragraphs>102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Do Now</vt:lpstr>
      <vt:lpstr>Business Organizations </vt:lpstr>
      <vt:lpstr>Slide 3</vt:lpstr>
      <vt:lpstr>Advantages to Sole Proprietorship</vt:lpstr>
      <vt:lpstr>Slide 5</vt:lpstr>
      <vt:lpstr>Zoning</vt:lpstr>
      <vt:lpstr>Slide 7</vt:lpstr>
      <vt:lpstr>Slide 8</vt:lpstr>
      <vt:lpstr>Read</vt:lpstr>
      <vt:lpstr>Disadvantages to  Sole Proprietorships</vt:lpstr>
      <vt:lpstr>Slide 11</vt:lpstr>
      <vt:lpstr>Slide 12</vt:lpstr>
      <vt:lpstr>Slide 13</vt:lpstr>
      <vt:lpstr>Slide 14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Mike</cp:lastModifiedBy>
  <cp:revision>54</cp:revision>
  <dcterms:created xsi:type="dcterms:W3CDTF">2011-03-14T02:24:26Z</dcterms:created>
  <dcterms:modified xsi:type="dcterms:W3CDTF">2011-03-16T17:25:08Z</dcterms:modified>
</cp:coreProperties>
</file>